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62" r:id="rId1"/>
    <p:sldMasterId id="2147483663" r:id="rId2"/>
  </p:sldMasterIdLst>
  <p:notesMasterIdLst>
    <p:notesMasterId r:id="rId28"/>
  </p:notesMasterIdLst>
  <p:sldIdLst>
    <p:sldId id="256" r:id="rId3"/>
    <p:sldId id="28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520" r:id="rId12"/>
    <p:sldId id="268" r:id="rId13"/>
    <p:sldId id="269" r:id="rId14"/>
    <p:sldId id="270" r:id="rId15"/>
    <p:sldId id="284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521" r:id="rId25"/>
    <p:sldId id="446" r:id="rId26"/>
    <p:sldId id="519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8F2B06-7824-4179-A4E1-287A514EF7B8}">
  <a:tblStyle styleId="{018F2B06-7824-4179-A4E1-287A514EF7B8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F81BD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F81BD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9"/>
    <p:restoredTop sz="94651"/>
  </p:normalViewPr>
  <p:slideViewPr>
    <p:cSldViewPr snapToGrid="0">
      <p:cViewPr varScale="1">
        <p:scale>
          <a:sx n="150" d="100"/>
          <a:sy n="150" d="100"/>
        </p:scale>
        <p:origin x="160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4959d97bb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64959d97bb_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rgbClr val="666666"/>
                </a:solidFill>
                <a:highlight>
                  <a:srgbClr val="FFFFFF"/>
                </a:highlight>
              </a:rPr>
              <a:t>CNCC2019 Suzhou 10/17/2019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4d6e210d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4d6e210d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64d6e210d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64d6e210d1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4d6e210d1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4d6e210d1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CTR - click through rate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4d6e210d1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4d6e210d1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will need external knowledge to determine which causal structure is more valid.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4d6e210d1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4d6e210d1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4d6e210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4d6e210d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use other forms of weak knowledge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4959d97bb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4959d97bb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64d6e210d1_1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64d6e210d1_1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>
                <a:latin typeface="Questrial"/>
                <a:ea typeface="Questrial"/>
                <a:cs typeface="Questrial"/>
                <a:sym typeface="Questrial"/>
              </a:rPr>
              <a:t>How many confounders are missing?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6191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4d6e210d1_1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4d6e210d1_1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phones or laptops or desktops are treatments; writing style or her sentiment can be hidden confounders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649e2c3e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649e2c3e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Balance for both treatment and control groups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4d6e210d1_1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4d6e210d1_1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bg2"/>
                </a:solidFill>
              </a:rPr>
              <a:t>neural network and tree-based  methods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Less sensitive to hidden confounders by assuming there are hidden confounders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ATE - average treatment effect; PEHE - Precision on estimated heterogeneous effect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64959d97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64959d97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marR="0" lvl="0" indent="-158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64d6e210d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64d6e210d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64d6e210d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64d6e210d1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64d6e210d1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64d6e210d1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Gated </a:t>
            </a:r>
            <a:r>
              <a:rPr lang="en-US" dirty="0" err="1"/>
              <a:t>Reuccrent</a:t>
            </a:r>
            <a:r>
              <a:rPr lang="en-US"/>
              <a:t> Units (GURs)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64d6e210d1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64d6e210d1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64d6e210d1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64d6e210d1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64d6e210d1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64d6e210d1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64d6e210d1_2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64d6e210d1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Social Computing Repository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8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8599" y="-104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400"/>
              <a:buFont typeface="Calibri"/>
              <a:buNone/>
              <a:defRPr sz="44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608049"/>
            <a:ext cx="8520600" cy="417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○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■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■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○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Calibri"/>
              <a:buChar char="■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00" y="4858050"/>
            <a:ext cx="9143999" cy="2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0" y="4883975"/>
            <a:ext cx="5524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909" y="4864912"/>
            <a:ext cx="390524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025250" y="4883675"/>
            <a:ext cx="2493900" cy="2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00"/>
              <a:buFont typeface="Calibri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Arizona State University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00"/>
              <a:buFont typeface="Calibri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Data Mining and Machine Learning Lab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25" y="579564"/>
            <a:ext cx="9144000" cy="5697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6269100" y="4864925"/>
            <a:ext cx="2493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200"/>
              <a:buFont typeface="Calibri"/>
              <a:buNone/>
            </a:pPr>
            <a:r>
              <a:rPr lang="en" sz="12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Drowning  in Misinformation</a:t>
            </a:r>
            <a:endParaRPr sz="1300" b="1" i="0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0"/>
            <a:ext cx="8229600" cy="398907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D0163"/>
                </a:solidFill>
              </a:defRPr>
            </a:lvl1pPr>
            <a:lvl2pPr>
              <a:defRPr>
                <a:solidFill>
                  <a:srgbClr val="0D0163"/>
                </a:solidFill>
              </a:defRPr>
            </a:lvl2pPr>
            <a:lvl3pPr>
              <a:defRPr>
                <a:solidFill>
                  <a:srgbClr val="0D0163"/>
                </a:solidFill>
              </a:defRPr>
            </a:lvl3pPr>
            <a:lvl4pPr>
              <a:defRPr>
                <a:solidFill>
                  <a:srgbClr val="0D0163"/>
                </a:solidFill>
              </a:defRPr>
            </a:lvl4pPr>
            <a:lvl5pPr>
              <a:defRPr>
                <a:solidFill>
                  <a:srgbClr val="0D016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628650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0" y="4923476"/>
            <a:ext cx="914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610600" y="4937760"/>
            <a:ext cx="533400" cy="205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1001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fld id="{C3B76011-FA69-4E10-B45A-93FFAD2DF13B}" type="slidenum">
              <a:rPr lang="en-US" sz="900" smtClean="0">
                <a:solidFill>
                  <a:sysClr val="windowText" lastClr="000000"/>
                </a:solidFill>
              </a:rPr>
              <a:pPr algn="ctr"/>
              <a:t>‹#›</a:t>
            </a:fld>
            <a:endParaRPr lang="en-US" sz="975" dirty="0">
              <a:solidFill>
                <a:sysClr val="windowText" lastClr="00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" y="23924"/>
            <a:ext cx="9052560" cy="548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none"/>
        </p:style>
        <p:txBody>
          <a:bodyPr vert="horz" wrap="square" anchor="ctr" anchorCtr="0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92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28" y="-12"/>
            <a:ext cx="137160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3064" y="28901"/>
            <a:ext cx="1619250" cy="10763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832300" y="4795350"/>
            <a:ext cx="303600" cy="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0" y="4858050"/>
            <a:ext cx="9143999" cy="2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0" y="4881700"/>
            <a:ext cx="5524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909" y="4862637"/>
            <a:ext cx="390524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1025250" y="4885950"/>
            <a:ext cx="2493900" cy="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Arizona State University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00"/>
              <a:buFont typeface="Calibri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Data Mining and Machine Learning Lab</a:t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0" y="4883975"/>
            <a:ext cx="5524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909" y="4864912"/>
            <a:ext cx="390524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3429000" y="4864925"/>
            <a:ext cx="47166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200"/>
              <a:buFont typeface="Calibri"/>
              <a:buNone/>
            </a:pPr>
            <a:r>
              <a:rPr lang="en" sz="12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The Need for Knowledge in Machine Learning in the Age of Big Data</a:t>
            </a:r>
            <a:endParaRPr sz="1300" b="1" i="0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8599" y="-1047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400"/>
              <a:buFont typeface="Calibri"/>
              <a:buNone/>
              <a:defRPr sz="44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608049"/>
            <a:ext cx="8520600" cy="417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55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  <a:defRPr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00" y="4858050"/>
            <a:ext cx="9143999" cy="2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0" y="4883975"/>
            <a:ext cx="552450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909" y="4864912"/>
            <a:ext cx="390524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 txBox="1"/>
          <p:nvPr/>
        </p:nvSpPr>
        <p:spPr>
          <a:xfrm>
            <a:off x="1025250" y="4883675"/>
            <a:ext cx="2493900" cy="2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00"/>
              <a:buFont typeface="Calibri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Arizona State University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00"/>
              <a:buFont typeface="Calibri"/>
              <a:buNone/>
            </a:pPr>
            <a:r>
              <a:rPr lang="en" sz="9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Data Mining and Machine Learning Lab</a:t>
            </a: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25" y="579564"/>
            <a:ext cx="9144000" cy="5697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 txBox="1"/>
          <p:nvPr/>
        </p:nvSpPr>
        <p:spPr>
          <a:xfrm>
            <a:off x="3429000" y="4864925"/>
            <a:ext cx="46290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200"/>
              <a:buFont typeface="Calibri"/>
              <a:buNone/>
            </a:pPr>
            <a:r>
              <a:rPr lang="en" sz="12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The Need for Knowledge in Machine Learning in the Age of Big Data</a:t>
            </a:r>
            <a:endParaRPr sz="1300" b="1" i="0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7010400" y="4811038"/>
            <a:ext cx="21336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.tylervigen.com/spurious-correlation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pdf/1809.01286.pdf" TargetMode="External"/><Relationship Id="rId13" Type="http://schemas.openxmlformats.org/officeDocument/2006/relationships/image" Target="../media/image20.jpg"/><Relationship Id="rId3" Type="http://schemas.openxmlformats.org/officeDocument/2006/relationships/hyperlink" Target="http://www.morganclaypoolpublishers.com/catalog_Orig/product_info.php?products_id=1408" TargetMode="External"/><Relationship Id="rId7" Type="http://schemas.openxmlformats.org/officeDocument/2006/relationships/hyperlink" Target="https://www.kaggle.com/mdepak/fakenewsnet" TargetMode="External"/><Relationship Id="rId12" Type="http://schemas.openxmlformats.org/officeDocument/2006/relationships/hyperlink" Target="https://www.morganclaypool.com/doi/abs/10.2200/S00926ED1V01Y201906DMK018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ithub.com/KaiDMML/FakeNewsNet" TargetMode="External"/><Relationship Id="rId11" Type="http://schemas.openxmlformats.org/officeDocument/2006/relationships/hyperlink" Target="http://www.public.asu.edu/~skai2/" TargetMode="External"/><Relationship Id="rId5" Type="http://schemas.openxmlformats.org/officeDocument/2006/relationships/hyperlink" Target="https://www.kdd.org/exploration_files/19-1-Article2.pdf" TargetMode="External"/><Relationship Id="rId10" Type="http://schemas.openxmlformats.org/officeDocument/2006/relationships/hyperlink" Target="https://link.springer.com/chapter/10.1007/978-3-319-94105-9_3" TargetMode="External"/><Relationship Id="rId4" Type="http://schemas.openxmlformats.org/officeDocument/2006/relationships/hyperlink" Target="http://www.public.asu.edu/~skai2/fndm.html" TargetMode="External"/><Relationship Id="rId9" Type="http://schemas.openxmlformats.org/officeDocument/2006/relationships/hyperlink" Target="http://blogtrackers.fulton.asu.edu:3000/" TargetMode="External"/><Relationship Id="rId14" Type="http://schemas.openxmlformats.org/officeDocument/2006/relationships/hyperlink" Target="http://dmml.asu.edu/dfn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hyperlink" Target="http://www.public.asu.edu/~huanliu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ctrTitle"/>
          </p:nvPr>
        </p:nvSpPr>
        <p:spPr>
          <a:xfrm>
            <a:off x="0" y="1470025"/>
            <a:ext cx="9067800" cy="110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</a:pPr>
            <a:r>
              <a:rPr lang="en" sz="3400" b="1" dirty="0">
                <a:solidFill>
                  <a:schemeClr val="accent1">
                    <a:lumMod val="50000"/>
                  </a:schemeClr>
                </a:solidFill>
              </a:rPr>
              <a:t>The Need for Knowledge in Machine Learning</a:t>
            </a:r>
            <a:br>
              <a:rPr lang="en" sz="3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" sz="3400" b="1" dirty="0">
                <a:solidFill>
                  <a:schemeClr val="accent1">
                    <a:lumMod val="50000"/>
                  </a:schemeClr>
                </a:solidFill>
              </a:rPr>
              <a:t>in the Age of Big Data</a:t>
            </a:r>
            <a:endParaRPr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1"/>
          </p:nvPr>
        </p:nvSpPr>
        <p:spPr>
          <a:xfrm>
            <a:off x="1371600" y="3172736"/>
            <a:ext cx="64008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Huan Liu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dirty="0"/>
              <a:t>with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Ruocheng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Guo </a:t>
            </a:r>
            <a:r>
              <a:rPr lang="en-US" dirty="0"/>
              <a:t>and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Kai Shu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945F-A5DE-914E-A9EF-7D833A62B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90" y="-67068"/>
            <a:ext cx="7522590" cy="651530"/>
          </a:xfrm>
        </p:spPr>
        <p:txBody>
          <a:bodyPr/>
          <a:lstStyle/>
          <a:p>
            <a:r>
              <a:rPr lang="en-US" sz="4000" b="1" dirty="0"/>
              <a:t>From AI</a:t>
            </a:r>
            <a:r>
              <a:rPr lang="en-US" sz="4000" b="1" baseline="30000" dirty="0"/>
              <a:t>K</a:t>
            </a:r>
            <a:r>
              <a:rPr lang="en-US" sz="4000" b="1" dirty="0"/>
              <a:t> to AI</a:t>
            </a:r>
            <a:r>
              <a:rPr lang="en-US" sz="4000" b="1" baseline="30000" dirty="0"/>
              <a:t>D</a:t>
            </a:r>
            <a:endParaRPr lang="en-US" sz="40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7B887-920A-9A48-9952-5726B085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51" y="684547"/>
            <a:ext cx="8833899" cy="4173501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nowledge is Power”: AI was then solely about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K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Expert Systems or Rule-based Systems</a:t>
            </a:r>
          </a:p>
          <a:p>
            <a:pPr lvl="2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“Intelligence is ten million rules.”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Knowledge-based Systems (Cyc)</a:t>
            </a:r>
          </a:p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ata is the New Oil”: AI is now obsessed with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D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Unprecedented computing power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Big data is ubiquitous</a:t>
            </a:r>
          </a:p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Deep learning – everybody’s favorite 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It is just one successful form of Machine Learning </a:t>
            </a:r>
          </a:p>
          <a:p>
            <a:pPr lvl="1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What can we expect next?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B41CA-8D72-C540-97A8-7FACE3AA9C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418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-41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dirty="0">
                <a:solidFill>
                  <a:schemeClr val="dk2"/>
                </a:solidFill>
              </a:rPr>
              <a:t>Acquisition and Use of Knowledge </a:t>
            </a:r>
            <a:endParaRPr sz="3600" b="1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dirty="0"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164592" y="704087"/>
            <a:ext cx="8769096" cy="40775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800" dirty="0">
                <a:solidFill>
                  <a:schemeClr val="tx1"/>
                </a:solidFill>
              </a:rPr>
              <a:t>Ideally, ML generalizes from data</a:t>
            </a:r>
          </a:p>
          <a:p>
            <a:pPr lvl="1" indent="-381000">
              <a:spcBef>
                <a:spcPts val="500"/>
              </a:spcBef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" sz="2400" dirty="0">
                <a:solidFill>
                  <a:schemeClr val="tx1"/>
                </a:solidFill>
              </a:rPr>
              <a:t>he generalization is hopefully sort of knowledge</a:t>
            </a:r>
          </a:p>
          <a:p>
            <a: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800" dirty="0">
                <a:solidFill>
                  <a:schemeClr val="tx1"/>
                </a:solidFill>
              </a:rPr>
              <a:t>The current state-of-the-art of machine learning</a:t>
            </a:r>
          </a:p>
          <a:p>
            <a:pPr lvl="1" indent="-381000">
              <a:spcBef>
                <a:spcPts val="500"/>
              </a:spcBef>
              <a:buSzPts val="24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Relying on a lot of labeled data</a:t>
            </a:r>
          </a:p>
          <a:p>
            <a:pPr lvl="1" indent="-381000">
              <a:spcBef>
                <a:spcPts val="500"/>
              </a:spcBef>
              <a:buSzPts val="24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Learning to approximate y = f(x) for prediction</a:t>
            </a:r>
          </a:p>
          <a:p>
            <a: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" sz="2800" dirty="0">
                <a:solidFill>
                  <a:schemeClr val="tx1"/>
                </a:solidFill>
              </a:rPr>
              <a:t>Is it explicit knowledge?</a:t>
            </a:r>
          </a:p>
          <a:p>
            <a:pPr lvl="1" indent="-381000">
              <a:spcBef>
                <a:spcPts val="500"/>
              </a:spcBef>
              <a:buSzPts val="24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Are predictions robust?</a:t>
            </a:r>
            <a:endParaRPr sz="2400" dirty="0">
              <a:solidFill>
                <a:schemeClr val="tx1"/>
              </a:solidFill>
            </a:endParaRPr>
          </a:p>
          <a:p>
            <a:pPr lvl="1" indent="-381000">
              <a:buSzPts val="24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Can prediction guide decision making?</a:t>
            </a:r>
          </a:p>
          <a:p>
            <a:pPr lvl="1" indent="-381000">
              <a:buSzPts val="24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Can this type of knowledge be reused? </a:t>
            </a:r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-45259" y="498153"/>
            <a:ext cx="8877558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2400" dirty="0">
                <a:solidFill>
                  <a:schemeClr val="tx1"/>
                </a:solidFill>
              </a:rPr>
              <a:t>Correlation</a:t>
            </a:r>
            <a:r>
              <a:rPr lang="en" sz="2400" dirty="0"/>
              <a:t> can be spurious</a:t>
            </a:r>
          </a:p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400" dirty="0"/>
          </a:p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2400" dirty="0"/>
              <a:t>Prediction models based on spurious correlation can be unreliable 	- What if the US decreases its spending on science? </a:t>
            </a:r>
            <a:endParaRPr sz="2400" dirty="0"/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79" y="1150070"/>
            <a:ext cx="6768446" cy="290345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5495859" y="3725532"/>
            <a:ext cx="4809300" cy="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Credit: </a:t>
            </a:r>
            <a:r>
              <a:rPr lang="en" sz="1100" u="sng" dirty="0">
                <a:solidFill>
                  <a:srgbClr val="0000FF"/>
                </a:solidFill>
                <a:hlinkClick r:id="rId4"/>
              </a:rPr>
              <a:t>http://www.tylervigen.com/spurious-correlations</a:t>
            </a:r>
            <a:endParaRPr sz="1100" dirty="0"/>
          </a:p>
        </p:txBody>
      </p:sp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31169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dk2"/>
                </a:solidFill>
              </a:rPr>
              <a:t>Are Prediction Robust or Reliable?</a:t>
            </a:r>
            <a:endParaRPr sz="3000" b="1" dirty="0">
              <a:solidFill>
                <a:schemeClr val="dk2"/>
              </a:solidFill>
            </a:endParaRPr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117835" y="1319753"/>
            <a:ext cx="8908330" cy="3298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lang="en-US"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Observation 1: CTR is higher for Algorithm A in each group (low or high-income)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Observation 2: CTR is higher for Algorithm B in the whole population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Which algorithm is better based on CTR (</a:t>
            </a:r>
            <a:r>
              <a:rPr lang="en" sz="2000" i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click through rates</a:t>
            </a:r>
            <a:r>
              <a:rPr lang="en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)?</a:t>
            </a:r>
            <a:endParaRPr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6" name="Google Shape;116;p20"/>
          <p:cNvGraphicFramePr/>
          <p:nvPr>
            <p:extLst>
              <p:ext uri="{D42A27DB-BD31-4B8C-83A1-F6EECF244321}">
                <p14:modId xmlns:p14="http://schemas.microsoft.com/office/powerpoint/2010/main" val="2515662545"/>
              </p:ext>
            </p:extLst>
          </p:nvPr>
        </p:nvGraphicFramePr>
        <p:xfrm>
          <a:off x="603316" y="895546"/>
          <a:ext cx="7520721" cy="2236257"/>
        </p:xfrm>
        <a:graphic>
          <a:graphicData uri="http://schemas.openxmlformats.org/drawingml/2006/table">
            <a:tbl>
              <a:tblPr firstRow="1" bandRow="1">
                <a:noFill/>
                <a:tableStyleId>{018F2B06-7824-4179-A4E1-287A514EF7B8}</a:tableStyleId>
              </a:tblPr>
              <a:tblGrid>
                <a:gridCol w="2506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6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62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A</a:t>
                      </a:r>
                      <a:endParaRPr sz="1800" dirty="0"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B </a:t>
                      </a:r>
                      <a:endParaRPr sz="1800"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60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for Low-income users</a:t>
                      </a:r>
                      <a:endParaRPr sz="1800"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10/400 </a:t>
                      </a:r>
                      <a:r>
                        <a:rPr lang="en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(2.5%) </a:t>
                      </a:r>
                      <a:endParaRPr sz="1800" dirty="0">
                        <a:solidFill>
                          <a:srgbClr val="FF0000"/>
                        </a:solidFill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4/200 (2%) </a:t>
                      </a:r>
                      <a:endParaRPr sz="1800"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60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for High-income users</a:t>
                      </a:r>
                      <a:endParaRPr sz="1800"/>
                    </a:p>
                  </a:txBody>
                  <a:tcPr marL="83675" marR="83675" marT="41825" marB="418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40/600 </a:t>
                      </a:r>
                      <a:r>
                        <a:rPr lang="en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(6.6%)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L="83675" marR="83675" marT="41825" marB="418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50/800 (6.2%)</a:t>
                      </a:r>
                      <a:endParaRPr sz="1800"/>
                    </a:p>
                  </a:txBody>
                  <a:tcPr marL="83675" marR="83675" marT="41825" marB="41825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41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for all users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50/1000 (5%)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54/1000 </a:t>
                      </a:r>
                      <a:r>
                        <a:rPr lang="en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(5.4%)</a:t>
                      </a:r>
                      <a:r>
                        <a:rPr lang="en" sz="1800" b="1" dirty="0">
                          <a:solidFill>
                            <a:srgbClr val="4BACC6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8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xfrm>
            <a:off x="166200" y="-8542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Bef>
                <a:spcPts val="500"/>
              </a:spcBef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Can prediction guide decision making?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/>
        </p:nvSpPr>
        <p:spPr>
          <a:xfrm>
            <a:off x="218699" y="587845"/>
            <a:ext cx="8613600" cy="39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To answer which algorithm is better </a:t>
            </a:r>
          </a:p>
          <a:p>
            <a:pPr marL="457200" lvl="7" indent="-342900">
              <a:spcBef>
                <a:spcPts val="500"/>
              </a:spcBef>
              <a:buSzPts val="1800"/>
              <a:buChar char="•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All because the answer depends on underlying causal diagrams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3068658" y="3690331"/>
            <a:ext cx="12033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endParaRPr/>
          </a:p>
        </p:txBody>
      </p:sp>
      <p:sp>
        <p:nvSpPr>
          <p:cNvPr id="125" name="Google Shape;125;p21"/>
          <p:cNvSpPr/>
          <p:nvPr/>
        </p:nvSpPr>
        <p:spPr>
          <a:xfrm>
            <a:off x="1885739" y="2424647"/>
            <a:ext cx="15360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962821" y="3697987"/>
            <a:ext cx="16383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See offers recommended by an algorithm</a:t>
            </a: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21"/>
          <p:cNvCxnSpPr>
            <a:endCxn id="124" idx="0"/>
          </p:cNvCxnSpPr>
          <p:nvPr/>
        </p:nvCxnSpPr>
        <p:spPr>
          <a:xfrm>
            <a:off x="2498808" y="2993431"/>
            <a:ext cx="1171500" cy="696900"/>
          </a:xfrm>
          <a:prstGeom prst="straightConnector1">
            <a:avLst/>
          </a:prstGeom>
          <a:noFill/>
          <a:ln w="57150" cap="flat" cmpd="sng">
            <a:solidFill>
              <a:srgbClr val="4F81BD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8" name="Google Shape;128;p21"/>
          <p:cNvSpPr txBox="1"/>
          <p:nvPr/>
        </p:nvSpPr>
        <p:spPr>
          <a:xfrm>
            <a:off x="311699" y="1587479"/>
            <a:ext cx="387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Calibri"/>
                <a:ea typeface="Calibri"/>
                <a:cs typeface="Calibri"/>
                <a:sym typeface="Calibri"/>
              </a:rPr>
              <a:t>Higher CTR for Algorithm B</a:t>
            </a:r>
            <a:r>
              <a:rPr lang="en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due to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 algorithm itself</a:t>
            </a:r>
            <a:endParaRPr dirty="0">
              <a:solidFill>
                <a:srgbClr val="000000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21"/>
          <p:cNvCxnSpPr>
            <a:stCxn id="126" idx="6"/>
            <a:endCxn id="124" idx="2"/>
          </p:cNvCxnSpPr>
          <p:nvPr/>
        </p:nvCxnSpPr>
        <p:spPr>
          <a:xfrm rot="10800000" flipH="1">
            <a:off x="2601121" y="3996937"/>
            <a:ext cx="467400" cy="780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0" name="Google Shape;130;p21"/>
          <p:cNvSpPr txBox="1"/>
          <p:nvPr/>
        </p:nvSpPr>
        <p:spPr>
          <a:xfrm>
            <a:off x="4571999" y="1558586"/>
            <a:ext cx="3876300" cy="1712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The conditional probability </a:t>
            </a:r>
            <a:r>
              <a:rPr lang="en" sz="1800" dirty="0" err="1"/>
              <a:t>Pr</a:t>
            </a:r>
            <a:r>
              <a:rPr lang="en" sz="1800" dirty="0"/>
              <a:t>(</a:t>
            </a:r>
            <a:r>
              <a:rPr lang="en" sz="1800" dirty="0" err="1"/>
              <a:t>click|algorithm</a:t>
            </a:r>
            <a:r>
              <a:rPr lang="en" sz="1800" dirty="0"/>
              <a:t>) reflects the true causal effect (algorithm-&gt;click).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Decision: Algorithm B is better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graphicFrame>
        <p:nvGraphicFramePr>
          <p:cNvPr id="131" name="Google Shape;131;p21"/>
          <p:cNvGraphicFramePr/>
          <p:nvPr/>
        </p:nvGraphicFramePr>
        <p:xfrm>
          <a:off x="4572033" y="3344796"/>
          <a:ext cx="4114775" cy="951045"/>
        </p:xfrm>
        <a:graphic>
          <a:graphicData uri="http://schemas.openxmlformats.org/drawingml/2006/table">
            <a:tbl>
              <a:tblPr firstRow="1" bandRow="1">
                <a:noFill/>
                <a:tableStyleId>{018F2B06-7824-4179-A4E1-287A514EF7B8}</a:tableStyleId>
              </a:tblPr>
              <a:tblGrid>
                <a:gridCol w="131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0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A</a:t>
                      </a:r>
                      <a:endParaRPr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B </a:t>
                      </a:r>
                      <a:endParaRPr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for all users</a:t>
                      </a:r>
                      <a:endParaRPr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50/1000 (5%) </a:t>
                      </a:r>
                      <a:endParaRPr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54/1000 </a:t>
                      </a:r>
                      <a:r>
                        <a:rPr lang="en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(5.4%)</a:t>
                      </a:r>
                      <a:r>
                        <a:rPr lang="en" b="1">
                          <a:solidFill>
                            <a:srgbClr val="4BACC6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31169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dk2"/>
                </a:solidFill>
              </a:rPr>
              <a:t>Additional knowledge is needed</a:t>
            </a:r>
            <a:endParaRPr sz="3000" b="1" dirty="0">
              <a:solidFill>
                <a:schemeClr val="dk2"/>
              </a:solidFill>
            </a:endParaRPr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/>
        </p:nvSpPr>
        <p:spPr>
          <a:xfrm>
            <a:off x="131639" y="636275"/>
            <a:ext cx="8229600" cy="39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With a known confounder (income), algorithms can have different impact on CTR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2647239" y="3730961"/>
            <a:ext cx="12033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Click</a:t>
            </a: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1464320" y="2465277"/>
            <a:ext cx="15360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Income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541402" y="3738617"/>
            <a:ext cx="1638300" cy="613500"/>
          </a:xfrm>
          <a:prstGeom prst="ellipse">
            <a:avLst/>
          </a:prstGeom>
          <a:solidFill>
            <a:srgbClr val="4F81B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See offers recommended by an algorithm</a:t>
            </a: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2" name="Google Shape;142;p22"/>
          <p:cNvCxnSpPr>
            <a:stCxn id="140" idx="4"/>
            <a:endCxn id="141" idx="0"/>
          </p:cNvCxnSpPr>
          <p:nvPr/>
        </p:nvCxnSpPr>
        <p:spPr>
          <a:xfrm flipH="1">
            <a:off x="1360520" y="3078777"/>
            <a:ext cx="871800" cy="659700"/>
          </a:xfrm>
          <a:prstGeom prst="straightConnector1">
            <a:avLst/>
          </a:prstGeom>
          <a:noFill/>
          <a:ln w="57150" cap="flat" cmpd="sng">
            <a:solidFill>
              <a:srgbClr val="4F81BD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3" name="Google Shape;143;p22"/>
          <p:cNvCxnSpPr>
            <a:endCxn id="139" idx="0"/>
          </p:cNvCxnSpPr>
          <p:nvPr/>
        </p:nvCxnSpPr>
        <p:spPr>
          <a:xfrm>
            <a:off x="2077389" y="3034061"/>
            <a:ext cx="1171500" cy="696900"/>
          </a:xfrm>
          <a:prstGeom prst="straightConnector1">
            <a:avLst/>
          </a:prstGeom>
          <a:noFill/>
          <a:ln w="57150" cap="flat" cmpd="sng">
            <a:solidFill>
              <a:srgbClr val="4F81BD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4" name="Google Shape;144;p22"/>
          <p:cNvSpPr txBox="1"/>
          <p:nvPr/>
        </p:nvSpPr>
        <p:spPr>
          <a:xfrm>
            <a:off x="311699" y="1703841"/>
            <a:ext cx="387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Calibri"/>
                <a:ea typeface="Calibri"/>
                <a:cs typeface="Calibri"/>
                <a:sym typeface="Calibri"/>
              </a:rPr>
              <a:t>Higher CTR for an algorithm can be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due to </a:t>
            </a:r>
            <a:r>
              <a:rPr lang="en" sz="1800" b="1" dirty="0">
                <a:latin typeface="Calibri"/>
                <a:ea typeface="Calibri"/>
                <a:cs typeface="Calibri"/>
                <a:sym typeface="Calibri"/>
              </a:rPr>
              <a:t>confounding bias</a:t>
            </a:r>
            <a:endParaRPr dirty="0"/>
          </a:p>
        </p:txBody>
      </p:sp>
      <p:cxnSp>
        <p:nvCxnSpPr>
          <p:cNvPr id="145" name="Google Shape;145;p22"/>
          <p:cNvCxnSpPr>
            <a:stCxn id="141" idx="6"/>
            <a:endCxn id="139" idx="2"/>
          </p:cNvCxnSpPr>
          <p:nvPr/>
        </p:nvCxnSpPr>
        <p:spPr>
          <a:xfrm rot="10800000" flipH="1">
            <a:off x="2179702" y="4037567"/>
            <a:ext cx="467400" cy="780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6" name="Google Shape;146;p22"/>
          <p:cNvSpPr txBox="1"/>
          <p:nvPr/>
        </p:nvSpPr>
        <p:spPr>
          <a:xfrm>
            <a:off x="4205346" y="1310942"/>
            <a:ext cx="4593950" cy="193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The conditional probability </a:t>
            </a:r>
            <a:r>
              <a:rPr lang="en" sz="1800" dirty="0" err="1"/>
              <a:t>Pr</a:t>
            </a:r>
            <a:r>
              <a:rPr lang="en" sz="1800" dirty="0"/>
              <a:t>(</a:t>
            </a:r>
            <a:r>
              <a:rPr lang="en" sz="1800" dirty="0" err="1"/>
              <a:t>click|algorithm</a:t>
            </a:r>
            <a:r>
              <a:rPr lang="en" sz="1800" dirty="0"/>
              <a:t>) does not reflect the true causal effect (algorithm-&gt;click)</a:t>
            </a: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We need to block the influence from the confounder (income), done by subgrouping </a:t>
            </a:r>
            <a:endParaRPr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800" dirty="0"/>
              <a:t>Decision: Algorithm A is better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graphicFrame>
        <p:nvGraphicFramePr>
          <p:cNvPr id="147" name="Google Shape;147;p22"/>
          <p:cNvGraphicFramePr/>
          <p:nvPr>
            <p:extLst>
              <p:ext uri="{D42A27DB-BD31-4B8C-83A1-F6EECF244321}">
                <p14:modId xmlns:p14="http://schemas.microsoft.com/office/powerpoint/2010/main" val="2387513557"/>
              </p:ext>
            </p:extLst>
          </p:nvPr>
        </p:nvGraphicFramePr>
        <p:xfrm>
          <a:off x="4318076" y="3455289"/>
          <a:ext cx="4688101" cy="1273487"/>
        </p:xfrm>
        <a:graphic>
          <a:graphicData uri="http://schemas.openxmlformats.org/drawingml/2006/table">
            <a:tbl>
              <a:tblPr firstRow="1" bandRow="1">
                <a:noFill/>
                <a:tableStyleId>{018F2B06-7824-4179-A4E1-287A514EF7B8}</a:tableStyleId>
              </a:tblPr>
              <a:tblGrid>
                <a:gridCol w="166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8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A</a:t>
                      </a:r>
                      <a:endParaRPr dirty="0"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Algorithm B </a:t>
                      </a:r>
                      <a:endParaRPr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(Low-income)</a:t>
                      </a:r>
                      <a:endParaRPr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10/400 </a:t>
                      </a:r>
                      <a:r>
                        <a:rPr lang="en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(2.5%) 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4/200 (2%) </a:t>
                      </a:r>
                      <a:endParaRPr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CTR (High-income)</a:t>
                      </a:r>
                      <a:endParaRPr/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40/600 </a:t>
                      </a:r>
                      <a:r>
                        <a:rPr lang="en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(6.6%)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L="83675" marR="83675" marT="41825" marB="418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50/800 (6.2%)</a:t>
                      </a:r>
                      <a:endParaRPr dirty="0"/>
                    </a:p>
                  </a:txBody>
                  <a:tcPr marL="83675" marR="83675" marT="41825" marB="418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31169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dk2"/>
                </a:solidFill>
              </a:rPr>
              <a:t>Decision can change with another causal diagram</a:t>
            </a:r>
            <a:endParaRPr sz="3000" b="1" dirty="0">
              <a:solidFill>
                <a:schemeClr val="dk2"/>
              </a:solidFill>
            </a:endParaRPr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228600" y="-659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Causal Learning and Big Data</a:t>
            </a:r>
            <a:endParaRPr sz="3200" b="1" dirty="0"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1"/>
          </p:nvPr>
        </p:nvSpPr>
        <p:spPr>
          <a:xfrm>
            <a:off x="145500" y="743912"/>
            <a:ext cx="8603700" cy="41141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Pearl’s causal diagrams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42900" algn="l" rtl="0">
              <a:spcBef>
                <a:spcPts val="400"/>
              </a:spcBef>
              <a:spcAft>
                <a:spcPts val="0"/>
              </a:spcAft>
              <a:buSzPts val="1800"/>
              <a:buFont typeface="Questrial"/>
              <a:buChar char="•"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A rigorous framework representing causal knowledge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Questrial"/>
              <a:buChar char="•"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It assumes perfect causal knowledge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Big data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42900" algn="l" rtl="0">
              <a:spcBef>
                <a:spcPts val="400"/>
              </a:spcBef>
              <a:spcAft>
                <a:spcPts val="0"/>
              </a:spcAft>
              <a:buSzPts val="1800"/>
              <a:buFont typeface="Questrial"/>
              <a:buChar char="•"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High-dimensional and noisy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Questrial"/>
              <a:buChar char="•"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Hard to obtain perfect causal knowledge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Can we bridge the gap between causal diagrams and big data?</a:t>
            </a:r>
            <a:endParaRPr sz="240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D0163"/>
              </a:buClr>
              <a:buSzPts val="1800"/>
              <a:buFont typeface="Questrial"/>
              <a:buChar char="•"/>
            </a:pPr>
            <a:r>
              <a:rPr lang="en" sz="240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Facets of big data: networks, text, user preference, ...</a:t>
            </a:r>
          </a:p>
          <a:p>
            <a:pPr indent="-342900">
              <a:buClr>
                <a:srgbClr val="0D0163"/>
              </a:buClr>
              <a:buSzPts val="1800"/>
              <a:buFont typeface="Questrial"/>
              <a:buChar char="•"/>
            </a:pPr>
            <a:r>
              <a:rPr lang="en-US" sz="2400" dirty="0">
                <a:solidFill>
                  <a:schemeClr val="tx1"/>
                </a:solidFill>
                <a:latin typeface="Questrial"/>
                <a:sym typeface="Questrial"/>
              </a:rPr>
              <a:t>Causal knowledge can be inferred or implicitly used</a:t>
            </a:r>
          </a:p>
          <a:p>
            <a:pPr indent="-342900">
              <a:buClr>
                <a:srgbClr val="0D0163"/>
              </a:buClr>
              <a:buSzPts val="1800"/>
              <a:buFont typeface="Questrial"/>
              <a:buChar char="•"/>
            </a:pPr>
            <a:r>
              <a:rPr lang="en-US" sz="2400" dirty="0">
                <a:solidFill>
                  <a:schemeClr val="tx1"/>
                </a:solidFill>
                <a:latin typeface="Questrial"/>
                <a:sym typeface="Questrial"/>
              </a:rPr>
              <a:t>Causal diagrams can be used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D0163"/>
              </a:buClr>
              <a:buSzPts val="1800"/>
              <a:buFont typeface="Questrial"/>
              <a:buChar char="•"/>
            </a:pP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56" name="Google Shape;156;p23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11700" y="608049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1800" dirty="0">
                <a:latin typeface="Questrial"/>
                <a:ea typeface="Questrial"/>
                <a:cs typeface="Questrial"/>
                <a:sym typeface="Questrial"/>
              </a:rPr>
            </a:br>
            <a:endParaRPr sz="1800" dirty="0">
              <a:latin typeface="Questrial"/>
              <a:ea typeface="Questrial"/>
              <a:cs typeface="Questrial"/>
              <a:sym typeface="Quest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7640" y="697584"/>
            <a:ext cx="5203595" cy="408406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9177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3200" b="1" dirty="0">
                <a:solidFill>
                  <a:schemeClr val="bg2"/>
                </a:solidFill>
              </a:rPr>
              <a:t>Learning causality with data vs causal inference</a:t>
            </a:r>
            <a:endParaRPr sz="3200" dirty="0">
              <a:solidFill>
                <a:schemeClr val="bg2"/>
              </a:solidFill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3D8E79-AB62-1D45-A4D2-D8928551E8ED}"/>
              </a:ext>
            </a:extLst>
          </p:cNvPr>
          <p:cNvSpPr txBox="1"/>
          <p:nvPr/>
        </p:nvSpPr>
        <p:spPr>
          <a:xfrm>
            <a:off x="5391743" y="3612121"/>
            <a:ext cx="3752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Survey by </a:t>
            </a:r>
            <a:r>
              <a:rPr lang="en-US" sz="1800" dirty="0" err="1">
                <a:solidFill>
                  <a:schemeClr val="tx1"/>
                </a:solidFill>
              </a:rPr>
              <a:t>Ruocheng</a:t>
            </a:r>
            <a:r>
              <a:rPr lang="en-US" sz="1800" dirty="0">
                <a:solidFill>
                  <a:schemeClr val="tx1"/>
                </a:solidFill>
              </a:rPr>
              <a:t> Guo, et al. on </a:t>
            </a:r>
          </a:p>
          <a:p>
            <a:r>
              <a:rPr lang="en-US" sz="1800" b="1" dirty="0">
                <a:solidFill>
                  <a:schemeClr val="tx1"/>
                </a:solidFill>
              </a:rPr>
              <a:t>Learning Causality with Data:</a:t>
            </a:r>
          </a:p>
          <a:p>
            <a:r>
              <a:rPr lang="en-US" sz="1800" b="1" dirty="0">
                <a:solidFill>
                  <a:schemeClr val="tx1"/>
                </a:solidFill>
              </a:rPr>
              <a:t>Problems and Methods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>
            <a:spLocks noGrp="1"/>
          </p:cNvSpPr>
          <p:nvPr>
            <p:ph type="title"/>
          </p:nvPr>
        </p:nvSpPr>
        <p:spPr>
          <a:xfrm>
            <a:off x="31169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/>
              <a:t>Figuring out Confounders </a:t>
            </a:r>
            <a:endParaRPr sz="3000" b="1" dirty="0"/>
          </a:p>
        </p:txBody>
      </p:sp>
      <p:sp>
        <p:nvSpPr>
          <p:cNvPr id="191" name="Google Shape;191;p28"/>
          <p:cNvSpPr txBox="1">
            <a:spLocks noGrp="1"/>
          </p:cNvSpPr>
          <p:nvPr>
            <p:ph type="body" idx="1"/>
          </p:nvPr>
        </p:nvSpPr>
        <p:spPr>
          <a:xfrm>
            <a:off x="217431" y="769289"/>
            <a:ext cx="8520600" cy="38404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400"/>
              </a:spcBef>
              <a:spcAft>
                <a:spcPts val="0"/>
              </a:spcAft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4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Not all observed features are confounders</a:t>
            </a:r>
            <a:endParaRPr sz="2400" dirty="0">
              <a:solidFill>
                <a:schemeClr val="bg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4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Judea Pearl: </a:t>
            </a:r>
            <a:r>
              <a:rPr lang="en" sz="2400" i="1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Throwing all observed features into the model can make estimates worse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4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Can we design methods to select some features as potential confounders?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D0163"/>
              </a:buClr>
              <a:buSzPts val="2400"/>
              <a:buFont typeface="Questrial"/>
              <a:buChar char="•"/>
            </a:pPr>
            <a:endParaRPr lang="en" sz="2400" dirty="0">
              <a:solidFill>
                <a:schemeClr val="bg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381000"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4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Not all confounders are observed</a:t>
            </a:r>
          </a:p>
          <a:p>
            <a:pPr lvl="1" indent="-381000"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0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Can we find out missing confounders?</a:t>
            </a:r>
            <a:endParaRPr sz="2000" dirty="0">
              <a:solidFill>
                <a:schemeClr val="bg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lvl="1" indent="-381000">
              <a:buClr>
                <a:srgbClr val="0D0163"/>
              </a:buClr>
              <a:buSzPts val="2400"/>
              <a:buFont typeface="Questrial"/>
              <a:buChar char="•"/>
            </a:pPr>
            <a:r>
              <a:rPr lang="en" sz="20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Can we take into account of </a:t>
            </a:r>
            <a:r>
              <a:rPr lang="en" sz="2000" i="1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hidden</a:t>
            </a:r>
            <a:r>
              <a:rPr lang="en" sz="20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 confounders?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</p:txBody>
      </p:sp>
      <p:sp>
        <p:nvSpPr>
          <p:cNvPr id="192" name="Google Shape;192;p28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7806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>
            <a:spLocks noGrp="1"/>
          </p:cNvSpPr>
          <p:nvPr>
            <p:ph type="title"/>
          </p:nvPr>
        </p:nvSpPr>
        <p:spPr>
          <a:xfrm>
            <a:off x="75851" y="-89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Network </a:t>
            </a:r>
            <a:r>
              <a:rPr lang="en" sz="3200" b="1" dirty="0" err="1"/>
              <a:t>Deconfounder</a:t>
            </a:r>
            <a:endParaRPr sz="3200" b="1" dirty="0"/>
          </a:p>
        </p:txBody>
      </p:sp>
      <p:sp>
        <p:nvSpPr>
          <p:cNvPr id="198" name="Google Shape;198;p29"/>
          <p:cNvSpPr txBox="1">
            <a:spLocks noGrp="1"/>
          </p:cNvSpPr>
          <p:nvPr>
            <p:ph type="body" idx="1"/>
          </p:nvPr>
        </p:nvSpPr>
        <p:spPr>
          <a:xfrm>
            <a:off x="75851" y="684448"/>
            <a:ext cx="9006096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sz="2400" dirty="0">
                <a:solidFill>
                  <a:schemeClr val="bg2"/>
                </a:solidFill>
              </a:rPr>
              <a:t>Estimating individual-level causal effects</a:t>
            </a:r>
            <a:endParaRPr sz="2400" dirty="0">
              <a:solidFill>
                <a:schemeClr val="bg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" sz="2200" dirty="0">
                <a:solidFill>
                  <a:schemeClr val="bg2"/>
                </a:solidFill>
              </a:rPr>
              <a:t>Critical for personalized decision making</a:t>
            </a:r>
            <a:endParaRPr sz="2200" dirty="0">
              <a:solidFill>
                <a:schemeClr val="bg2"/>
              </a:solidFill>
            </a:endParaRPr>
          </a:p>
          <a:p>
            <a:pPr lvl="1" indent="-342900">
              <a:buSzPts val="1800"/>
              <a:buChar char="•"/>
            </a:pPr>
            <a:r>
              <a:rPr lang="en" sz="2000" dirty="0">
                <a:solidFill>
                  <a:schemeClr val="bg2"/>
                </a:solidFill>
              </a:rPr>
              <a:t>The effect of browsing devices on user experience -&gt; mobile or desktop</a:t>
            </a:r>
            <a:endParaRPr sz="2000" dirty="0">
              <a:solidFill>
                <a:schemeClr val="bg2"/>
              </a:solidFill>
            </a:endParaRPr>
          </a:p>
          <a:p>
            <a:pPr lvl="1" indent="-342900">
              <a:buSzPts val="1800"/>
              <a:buChar char="•"/>
            </a:pPr>
            <a:r>
              <a:rPr lang="en" sz="2000" dirty="0">
                <a:solidFill>
                  <a:schemeClr val="bg2"/>
                </a:solidFill>
              </a:rPr>
              <a:t>The effect of a job training program on employment -&gt; participate or not</a:t>
            </a:r>
            <a:endParaRPr dirty="0">
              <a:solidFill>
                <a:schemeClr val="bg2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sz="2400" dirty="0">
                <a:solidFill>
                  <a:schemeClr val="bg2"/>
                </a:solidFill>
              </a:rPr>
              <a:t>Unbiased estimation requires handling hidden confounders</a:t>
            </a:r>
            <a:endParaRPr sz="2400" dirty="0">
              <a:solidFill>
                <a:schemeClr val="bg2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sz="2400" dirty="0">
                <a:solidFill>
                  <a:schemeClr val="bg2"/>
                </a:solidFill>
              </a:rPr>
              <a:t>Auxiliary network information of massive observational data</a:t>
            </a:r>
            <a:endParaRPr sz="2400" dirty="0">
              <a:solidFill>
                <a:schemeClr val="bg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" sz="2000" dirty="0">
                <a:solidFill>
                  <a:schemeClr val="bg2"/>
                </a:solidFill>
              </a:rPr>
              <a:t>E.g., Social networks and Spatial networks of geometric objects etc.</a:t>
            </a:r>
            <a:endParaRPr sz="2000" dirty="0">
              <a:solidFill>
                <a:schemeClr val="bg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" sz="2000" dirty="0">
                <a:solidFill>
                  <a:schemeClr val="bg2"/>
                </a:solidFill>
              </a:rPr>
              <a:t>Network information can capture patterns of hidden confounders</a:t>
            </a:r>
            <a:endParaRPr sz="2000" dirty="0">
              <a:solidFill>
                <a:schemeClr val="bg2"/>
              </a:solidFill>
            </a:endParaRPr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2000" dirty="0">
                <a:solidFill>
                  <a:schemeClr val="bg2"/>
                </a:solidFill>
                <a:latin typeface="Questrial"/>
                <a:ea typeface="Questrial"/>
                <a:cs typeface="Questrial"/>
                <a:sym typeface="Questrial"/>
              </a:rPr>
              <a:t>A blogger’s social network connections can indicate her likings or writing style</a:t>
            </a:r>
            <a:endParaRPr sz="2000" dirty="0">
              <a:solidFill>
                <a:schemeClr val="bg2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266914" y="4186348"/>
            <a:ext cx="8521831" cy="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Ruocheng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Guo, </a:t>
            </a:r>
            <a:r>
              <a:rPr lang="en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Jundong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Li, and Huan Liu. </a:t>
            </a:r>
            <a:r>
              <a:rPr lang="en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" b="1" dirty="0">
                <a:solidFill>
                  <a:schemeClr val="dk1"/>
                </a:solidFill>
                <a:highlight>
                  <a:schemeClr val="lt1"/>
                </a:highlight>
                <a:latin typeface="Verdana"/>
                <a:ea typeface="Verdana"/>
                <a:cs typeface="Verdana"/>
                <a:sym typeface="Verdana"/>
              </a:rPr>
              <a:t>Learning Individual Causal Effects with Networked Observational Data</a:t>
            </a:r>
            <a:r>
              <a:rPr lang="en" b="1" dirty="0">
                <a:solidFill>
                  <a:srgbClr val="222222"/>
                </a:solidFill>
                <a:highlight>
                  <a:schemeClr val="lt1"/>
                </a:highlight>
              </a:rPr>
              <a:t>"</a:t>
            </a:r>
            <a:r>
              <a:rPr lang="en" dirty="0">
                <a:solidFill>
                  <a:srgbClr val="222222"/>
                </a:solidFill>
                <a:highlight>
                  <a:schemeClr val="lt1"/>
                </a:highlight>
              </a:rPr>
              <a:t> </a:t>
            </a:r>
            <a:r>
              <a:rPr lang="en" i="1" dirty="0">
                <a:solidFill>
                  <a:srgbClr val="222222"/>
                </a:solidFill>
                <a:highlight>
                  <a:schemeClr val="lt1"/>
                </a:highlight>
              </a:rPr>
              <a:t>WSDM 2020 (arXiv:1906.03485)</a:t>
            </a:r>
            <a:r>
              <a:rPr lang="en" dirty="0">
                <a:solidFill>
                  <a:srgbClr val="222222"/>
                </a:solidFill>
                <a:highlight>
                  <a:schemeClr val="lt1"/>
                </a:highlight>
              </a:rPr>
              <a:t>.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9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>
            <a:spLocks noGrp="1"/>
          </p:cNvSpPr>
          <p:nvPr>
            <p:ph type="title"/>
          </p:nvPr>
        </p:nvSpPr>
        <p:spPr>
          <a:xfrm>
            <a:off x="318599" y="-1047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Network </a:t>
            </a:r>
            <a:r>
              <a:rPr lang="en" sz="3600" b="1" dirty="0" err="1"/>
              <a:t>Deconfounder</a:t>
            </a:r>
            <a:endParaRPr sz="3600" b="1" dirty="0"/>
          </a:p>
        </p:txBody>
      </p:sp>
      <p:sp>
        <p:nvSpPr>
          <p:cNvPr id="206" name="Google Shape;206;p30"/>
          <p:cNvSpPr txBox="1">
            <a:spLocks noGrp="1"/>
          </p:cNvSpPr>
          <p:nvPr>
            <p:ph type="body" idx="1"/>
          </p:nvPr>
        </p:nvSpPr>
        <p:spPr>
          <a:xfrm>
            <a:off x="311700" y="608050"/>
            <a:ext cx="42603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bg2"/>
                </a:solidFill>
              </a:rPr>
              <a:t>How to leverage network information to handle hidden confounders?</a:t>
            </a:r>
            <a:endParaRPr sz="2400" dirty="0">
              <a:solidFill>
                <a:schemeClr val="bg2"/>
              </a:solidFill>
            </a:endParaRPr>
          </a:p>
          <a:p>
            <a:pPr marL="457200" lvl="0" indent="-342900" algn="l" rtl="0">
              <a:spcBef>
                <a:spcPts val="40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>
                <a:solidFill>
                  <a:schemeClr val="bg2"/>
                </a:solidFill>
              </a:rPr>
              <a:t>Learning latent representation of confounders from observed features and network information through Graph Convolutional Networks 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>
                <a:solidFill>
                  <a:schemeClr val="bg2"/>
                </a:solidFill>
              </a:rPr>
              <a:t>Utilizing the supervision of observed potential outcomes</a:t>
            </a:r>
            <a:endParaRPr sz="1800" dirty="0">
              <a:solidFill>
                <a:schemeClr val="bg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 dirty="0">
                <a:solidFill>
                  <a:schemeClr val="bg2"/>
                </a:solidFill>
              </a:rPr>
              <a:t>Balancing distributions of confounders’ representations to improve the inference of counterfactual outcomes</a:t>
            </a:r>
            <a:endParaRPr sz="1800"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2"/>
              </a:solidFill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951" y="1052773"/>
            <a:ext cx="4260300" cy="320339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 txBox="1"/>
          <p:nvPr/>
        </p:nvSpPr>
        <p:spPr>
          <a:xfrm>
            <a:off x="9236875" y="3141734"/>
            <a:ext cx="3120600" cy="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Ruocheng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Guo, </a:t>
            </a:r>
            <a:r>
              <a:rPr lang="en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Jundong</a:t>
            </a:r>
            <a:r>
              <a:rPr lang="en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Li, and Huan Liu. </a:t>
            </a:r>
            <a:r>
              <a:rPr lang="en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" sz="1200" b="1" dirty="0">
                <a:solidFill>
                  <a:schemeClr val="dk1"/>
                </a:solidFill>
                <a:highlight>
                  <a:schemeClr val="lt1"/>
                </a:highlight>
                <a:latin typeface="Verdana"/>
                <a:ea typeface="Verdana"/>
                <a:cs typeface="Verdana"/>
                <a:sym typeface="Verdana"/>
              </a:rPr>
              <a:t>Learning Individual Causal Effects with Networked Observational Data</a:t>
            </a:r>
            <a:r>
              <a:rPr lang="en" sz="1200" b="1" dirty="0">
                <a:solidFill>
                  <a:srgbClr val="222222"/>
                </a:solidFill>
                <a:highlight>
                  <a:schemeClr val="lt1"/>
                </a:highlight>
              </a:rPr>
              <a:t>"</a:t>
            </a:r>
            <a:r>
              <a:rPr lang="en" sz="1200" dirty="0">
                <a:solidFill>
                  <a:srgbClr val="222222"/>
                </a:solidFill>
                <a:highlight>
                  <a:schemeClr val="lt1"/>
                </a:highlight>
              </a:rPr>
              <a:t> </a:t>
            </a:r>
            <a:r>
              <a:rPr lang="en" sz="1200" i="1" dirty="0">
                <a:solidFill>
                  <a:srgbClr val="222222"/>
                </a:solidFill>
                <a:highlight>
                  <a:schemeClr val="lt1"/>
                </a:highlight>
              </a:rPr>
              <a:t>WSDM 2020 (arXiv:1906.03485)</a:t>
            </a:r>
            <a:r>
              <a:rPr lang="en" sz="1200" dirty="0">
                <a:solidFill>
                  <a:srgbClr val="222222"/>
                </a:solidFill>
                <a:highlight>
                  <a:schemeClr val="lt1"/>
                </a:highlight>
              </a:rPr>
              <a:t>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>
            <a:spLocks noGrp="1"/>
          </p:cNvSpPr>
          <p:nvPr>
            <p:ph type="body" idx="1"/>
          </p:nvPr>
        </p:nvSpPr>
        <p:spPr>
          <a:xfrm>
            <a:off x="311700" y="562329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sz="2400" dirty="0">
                <a:solidFill>
                  <a:schemeClr val="bg2"/>
                </a:solidFill>
              </a:rPr>
              <a:t>Network </a:t>
            </a:r>
            <a:r>
              <a:rPr lang="en" sz="2400" dirty="0" err="1">
                <a:solidFill>
                  <a:schemeClr val="bg2"/>
                </a:solidFill>
              </a:rPr>
              <a:t>Deconfounder</a:t>
            </a:r>
            <a:r>
              <a:rPr lang="en" sz="2400" dirty="0">
                <a:solidFill>
                  <a:schemeClr val="bg2"/>
                </a:solidFill>
              </a:rPr>
              <a:t> outperforms the state-of-the-art methods as it recognizes patterns of hidden confounders from network information</a:t>
            </a:r>
            <a:endParaRPr sz="2400" dirty="0">
              <a:solidFill>
                <a:schemeClr val="bg2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" sz="2400" dirty="0">
                <a:solidFill>
                  <a:schemeClr val="bg2"/>
                </a:solidFill>
              </a:rPr>
              <a:t>The error of Network </a:t>
            </a:r>
            <a:r>
              <a:rPr lang="en" sz="2400" dirty="0" err="1">
                <a:solidFill>
                  <a:schemeClr val="bg2"/>
                </a:solidFill>
              </a:rPr>
              <a:t>Deconfounder</a:t>
            </a:r>
            <a:r>
              <a:rPr lang="en" sz="2400" dirty="0">
                <a:solidFill>
                  <a:schemeClr val="bg2"/>
                </a:solidFill>
              </a:rPr>
              <a:t> increases the least as hidden confounding effect (k2) increases </a:t>
            </a:r>
            <a:endParaRPr sz="2400" dirty="0">
              <a:solidFill>
                <a:schemeClr val="bg2"/>
              </a:solidFill>
            </a:endParaRPr>
          </a:p>
        </p:txBody>
      </p:sp>
      <p:pic>
        <p:nvPicPr>
          <p:cNvPr id="215" name="Google Shape;2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072" y="2478024"/>
            <a:ext cx="6729192" cy="238002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1"/>
          <p:cNvSpPr txBox="1">
            <a:spLocks noGrp="1"/>
          </p:cNvSpPr>
          <p:nvPr>
            <p:ph type="title"/>
          </p:nvPr>
        </p:nvSpPr>
        <p:spPr>
          <a:xfrm>
            <a:off x="0" y="-104775"/>
            <a:ext cx="910607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Would Network </a:t>
            </a:r>
            <a:r>
              <a:rPr lang="en" sz="3200" b="1" dirty="0" err="1"/>
              <a:t>Deconfounder</a:t>
            </a:r>
            <a:r>
              <a:rPr lang="en" sz="3200" b="1" dirty="0"/>
              <a:t> make a difference </a:t>
            </a:r>
            <a:endParaRPr sz="3200" b="1" dirty="0"/>
          </a:p>
        </p:txBody>
      </p:sp>
      <p:sp>
        <p:nvSpPr>
          <p:cNvPr id="218" name="Google Shape;218;p31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4D3A-8651-0C4D-A8A6-870EEA6E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Acquiring and Using Knowledge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01F76-40AF-DD47-BA2E-56447DBF5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02783"/>
            <a:ext cx="8520600" cy="3836951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Causal learning to acquire knowledge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Explainable for understanding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Not specific to one domain for reuse</a:t>
            </a:r>
          </a:p>
          <a:p>
            <a:pPr lvl="1"/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Evaluation via explanation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Enabling expert’s verification and intervention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Facilitating knowledge extraction</a:t>
            </a:r>
          </a:p>
          <a:p>
            <a:pPr lvl="1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BCB2C-D14B-8442-BD54-F845A19608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7034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>
            <a:spLocks noGrp="1"/>
          </p:cNvSpPr>
          <p:nvPr>
            <p:ph type="title"/>
          </p:nvPr>
        </p:nvSpPr>
        <p:spPr>
          <a:xfrm>
            <a:off x="228600" y="-6887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3200" b="1" dirty="0"/>
              <a:t>Fake News Detection – Important Application</a:t>
            </a:r>
            <a:endParaRPr sz="3200" b="1" dirty="0"/>
          </a:p>
        </p:txBody>
      </p:sp>
      <p:sp>
        <p:nvSpPr>
          <p:cNvPr id="250" name="Google Shape;250;p35"/>
          <p:cNvSpPr txBox="1">
            <a:spLocks noGrp="1"/>
          </p:cNvSpPr>
          <p:nvPr>
            <p:ph type="body" idx="1"/>
          </p:nvPr>
        </p:nvSpPr>
        <p:spPr>
          <a:xfrm>
            <a:off x="228600" y="801634"/>
            <a:ext cx="8527500" cy="4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dirty="0">
                <a:solidFill>
                  <a:schemeClr val="accent1">
                    <a:lumMod val="50000"/>
                  </a:schemeClr>
                </a:solidFill>
              </a:rPr>
              <a:t>People tend to consume news increasingly more on social media due to the low cost, easy access, and rapid dissemination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dirty="0">
                <a:solidFill>
                  <a:schemeClr val="accent1">
                    <a:lumMod val="50000"/>
                  </a:schemeClr>
                </a:solidFill>
              </a:rPr>
              <a:t>Social media also enables the wide dissemination of fake news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" sz="2400" b="1" dirty="0">
                <a:solidFill>
                  <a:schemeClr val="accent1">
                    <a:lumMod val="50000"/>
                  </a:schemeClr>
                </a:solidFill>
              </a:rPr>
              <a:t>Fake news</a:t>
            </a:r>
            <a:r>
              <a:rPr lang="en" sz="2400" dirty="0">
                <a:solidFill>
                  <a:schemeClr val="accent1">
                    <a:lumMod val="50000"/>
                  </a:schemeClr>
                </a:solidFill>
              </a:rPr>
              <a:t>: news with intentionally false information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" sz="2400" dirty="0">
                <a:solidFill>
                  <a:schemeClr val="accent1">
                    <a:lumMod val="50000"/>
                  </a:schemeClr>
                </a:solidFill>
              </a:rPr>
              <a:t>Fake news has damaging societal effects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" sz="2200" dirty="0">
                <a:solidFill>
                  <a:schemeClr val="accent1">
                    <a:lumMod val="50000"/>
                  </a:schemeClr>
                </a:solidFill>
              </a:rPr>
              <a:t>Confusing readers of what’s real and fake in the news ecosystem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" sz="2200" dirty="0">
                <a:solidFill>
                  <a:schemeClr val="accent1">
                    <a:lumMod val="50000"/>
                  </a:schemeClr>
                </a:solidFill>
              </a:rPr>
              <a:t>Misleading people to false information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" sz="2200" dirty="0">
                <a:solidFill>
                  <a:schemeClr val="accent1">
                    <a:lumMod val="50000"/>
                  </a:schemeClr>
                </a:solidFill>
              </a:rPr>
              <a:t>Changing the way people interpret and respond to true news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742950" lvl="1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1" name="Google Shape;251;p35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3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>
            <a:spLocks noGrp="1"/>
          </p:cNvSpPr>
          <p:nvPr>
            <p:ph type="title"/>
          </p:nvPr>
        </p:nvSpPr>
        <p:spPr>
          <a:xfrm>
            <a:off x="81600" y="-2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Explainable Fake News Detection	</a:t>
            </a:r>
            <a:endParaRPr sz="3600" b="1" dirty="0"/>
          </a:p>
        </p:txBody>
      </p:sp>
      <p:sp>
        <p:nvSpPr>
          <p:cNvPr id="257" name="Google Shape;257;p36"/>
          <p:cNvSpPr txBox="1">
            <a:spLocks noGrp="1"/>
          </p:cNvSpPr>
          <p:nvPr>
            <p:ph type="body" idx="1"/>
          </p:nvPr>
        </p:nvSpPr>
        <p:spPr>
          <a:xfrm>
            <a:off x="115200" y="581361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dirty="0">
                <a:solidFill>
                  <a:schemeClr val="accent1">
                    <a:lumMod val="50000"/>
                  </a:schemeClr>
                </a:solidFill>
              </a:rPr>
              <a:t>Existing work focuses on detecting fake news, but cannot explain why it is detected as fake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dirty="0">
                <a:solidFill>
                  <a:schemeClr val="accent1">
                    <a:lumMod val="50000"/>
                  </a:schemeClr>
                </a:solidFill>
              </a:rPr>
              <a:t>Explanation is important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" dirty="0">
                <a:solidFill>
                  <a:schemeClr val="accent1">
                    <a:lumMod val="50000"/>
                  </a:schemeClr>
                </a:solidFill>
              </a:rPr>
              <a:t>Provide insights and knowledge to practitioners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" dirty="0">
                <a:solidFill>
                  <a:schemeClr val="accent1">
                    <a:lumMod val="50000"/>
                  </a:schemeClr>
                </a:solidFill>
              </a:rPr>
              <a:t>Extracting explainable features can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" sz="2800" dirty="0">
                <a:solidFill>
                  <a:schemeClr val="accent1">
                    <a:lumMod val="50000"/>
                  </a:schemeClr>
                </a:solidFill>
              </a:rPr>
              <a:t>further improve the fake news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1">
                    <a:lumMod val="50000"/>
                  </a:schemeClr>
                </a:solidFill>
              </a:rPr>
              <a:t>    detection performance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58" name="Google Shape;258;p36"/>
          <p:cNvGrpSpPr/>
          <p:nvPr/>
        </p:nvGrpSpPr>
        <p:grpSpPr>
          <a:xfrm>
            <a:off x="5586992" y="3331760"/>
            <a:ext cx="1904999" cy="1524001"/>
            <a:chOff x="6553200" y="3181349"/>
            <a:chExt cx="1904999" cy="1524001"/>
          </a:xfrm>
        </p:grpSpPr>
        <p:pic>
          <p:nvPicPr>
            <p:cNvPr id="259" name="Google Shape;259;p36"/>
            <p:cNvPicPr preferRelativeResize="0"/>
            <p:nvPr/>
          </p:nvPicPr>
          <p:blipFill rotWithShape="1">
            <a:blip r:embed="rId3">
              <a:alphaModFix/>
            </a:blip>
            <a:srcRect l="11290" t="6939" r="8064" b="7282"/>
            <a:stretch/>
          </p:blipFill>
          <p:spPr>
            <a:xfrm>
              <a:off x="6553200" y="3181349"/>
              <a:ext cx="1904999" cy="1524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32916" y="3463188"/>
              <a:ext cx="672512" cy="6751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p36"/>
          <p:cNvSpPr/>
          <p:nvPr/>
        </p:nvSpPr>
        <p:spPr>
          <a:xfrm>
            <a:off x="6934200" y="2571750"/>
            <a:ext cx="2094600" cy="959100"/>
          </a:xfrm>
          <a:prstGeom prst="wedgeEllipseCallout">
            <a:avLst>
              <a:gd name="adj1" fmla="val -35991"/>
              <a:gd name="adj2" fmla="val 71265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alibri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news is fake because…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>
            <a:spLocks noGrp="1"/>
          </p:cNvSpPr>
          <p:nvPr>
            <p:ph type="title"/>
          </p:nvPr>
        </p:nvSpPr>
        <p:spPr>
          <a:xfrm>
            <a:off x="19159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Contents, Comments, and Their Relations</a:t>
            </a:r>
            <a:endParaRPr sz="4000" dirty="0"/>
          </a:p>
        </p:txBody>
      </p:sp>
      <p:sp>
        <p:nvSpPr>
          <p:cNvPr id="268" name="Google Shape;268;p37"/>
          <p:cNvSpPr txBox="1">
            <a:spLocks noGrp="1"/>
          </p:cNvSpPr>
          <p:nvPr>
            <p:ph type="body" idx="1"/>
          </p:nvPr>
        </p:nvSpPr>
        <p:spPr>
          <a:xfrm>
            <a:off x="117425" y="598800"/>
            <a:ext cx="55071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800" dirty="0">
                <a:solidFill>
                  <a:srgbClr val="002060"/>
                </a:solidFill>
              </a:rPr>
              <a:t>News contents and user comments are inherently related</a:t>
            </a:r>
            <a:endParaRPr sz="2800" dirty="0">
              <a:solidFill>
                <a:srgbClr val="002060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en" sz="2600" dirty="0">
                <a:solidFill>
                  <a:srgbClr val="002060"/>
                </a:solidFill>
              </a:rPr>
              <a:t>News contents contain false information</a:t>
            </a:r>
            <a:endParaRPr sz="2600" dirty="0">
              <a:solidFill>
                <a:srgbClr val="002060"/>
              </a:solidFill>
            </a:endParaRPr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–"/>
            </a:pPr>
            <a:r>
              <a:rPr lang="en" sz="2600" dirty="0">
                <a:solidFill>
                  <a:srgbClr val="002060"/>
                </a:solidFill>
              </a:rPr>
              <a:t>User comments have </a:t>
            </a:r>
            <a:endParaRPr sz="2600" dirty="0">
              <a:solidFill>
                <a:srgbClr val="00206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002060"/>
                </a:solidFill>
              </a:rPr>
              <a:t>rich information from </a:t>
            </a:r>
            <a:endParaRPr sz="2600" dirty="0">
              <a:solidFill>
                <a:srgbClr val="00206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002060"/>
                </a:solidFill>
              </a:rPr>
              <a:t>the crowd such as  </a:t>
            </a:r>
            <a:endParaRPr sz="2600" dirty="0">
              <a:solidFill>
                <a:srgbClr val="00206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002060"/>
                </a:solidFill>
              </a:rPr>
              <a:t>opinions, stances, </a:t>
            </a:r>
            <a:endParaRPr sz="2600" dirty="0">
              <a:solidFill>
                <a:srgbClr val="00206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002060"/>
                </a:solidFill>
              </a:rPr>
              <a:t>and sentiment</a:t>
            </a:r>
            <a:endParaRPr sz="26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2060"/>
              </a:solidFill>
            </a:endParaRPr>
          </a:p>
        </p:txBody>
      </p:sp>
      <p:pic>
        <p:nvPicPr>
          <p:cNvPr id="269" name="Google Shape;26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4853" y="1897875"/>
            <a:ext cx="4724401" cy="2651607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7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38"/>
          <p:cNvGrpSpPr/>
          <p:nvPr/>
        </p:nvGrpSpPr>
        <p:grpSpPr>
          <a:xfrm>
            <a:off x="5325533" y="812800"/>
            <a:ext cx="3894667" cy="3648603"/>
            <a:chOff x="4534507" y="819150"/>
            <a:chExt cx="4457093" cy="3886200"/>
          </a:xfrm>
        </p:grpSpPr>
        <p:pic>
          <p:nvPicPr>
            <p:cNvPr id="278" name="Google Shape;278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34507" y="819150"/>
              <a:ext cx="4457093" cy="3886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" name="Google Shape;279;p38"/>
            <p:cNvSpPr txBox="1"/>
            <p:nvPr/>
          </p:nvSpPr>
          <p:spPr>
            <a:xfrm>
              <a:off x="5715000" y="2359268"/>
              <a:ext cx="130200" cy="1155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5259" r="-5259" b="-17649"/>
              </a:stretch>
            </a:blipFill>
            <a:ln>
              <a:noFill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4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4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8"/>
            <p:cNvSpPr txBox="1"/>
            <p:nvPr/>
          </p:nvSpPr>
          <p:spPr>
            <a:xfrm>
              <a:off x="7239000" y="2368550"/>
              <a:ext cx="130200" cy="1077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7779" r="-22208" b="-25000"/>
              </a:stretch>
            </a:blipFill>
            <a:ln>
              <a:noFill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" sz="14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sz="14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38"/>
          <p:cNvSpPr txBox="1">
            <a:spLocks noGrp="1"/>
          </p:cNvSpPr>
          <p:nvPr>
            <p:ph type="title"/>
          </p:nvPr>
        </p:nvSpPr>
        <p:spPr>
          <a:xfrm>
            <a:off x="-19780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 err="1"/>
              <a:t>dEFEND</a:t>
            </a:r>
            <a:r>
              <a:rPr lang="en" sz="3200" b="1" dirty="0"/>
              <a:t> explains why it is fake</a:t>
            </a:r>
            <a:endParaRPr sz="3200" b="1" dirty="0"/>
          </a:p>
        </p:txBody>
      </p:sp>
      <p:sp>
        <p:nvSpPr>
          <p:cNvPr id="276" name="Google Shape;276;p38"/>
          <p:cNvSpPr txBox="1">
            <a:spLocks noGrp="1"/>
          </p:cNvSpPr>
          <p:nvPr>
            <p:ph type="body" idx="1"/>
          </p:nvPr>
        </p:nvSpPr>
        <p:spPr>
          <a:xfrm>
            <a:off x="22790" y="684448"/>
            <a:ext cx="5528733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A hierarchical attention network to capture world-level and sentence-level structure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An attention-based bidirectional 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 err="1">
                <a:solidFill>
                  <a:schemeClr val="accent1">
                    <a:lumMod val="50000"/>
                  </a:schemeClr>
                </a:solidFill>
              </a:rPr>
              <a:t>GRUnetwork</a:t>
            </a: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 to model word sequences in comments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A co-attention network to model the relationship between contents and comments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1" name="Google Shape;281;p38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9"/>
          <p:cNvSpPr txBox="1">
            <a:spLocks noGrp="1"/>
          </p:cNvSpPr>
          <p:nvPr>
            <p:ph type="title"/>
          </p:nvPr>
        </p:nvSpPr>
        <p:spPr>
          <a:xfrm>
            <a:off x="276300" y="-28899"/>
            <a:ext cx="886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Evaluation Results - Detection Performance</a:t>
            </a:r>
            <a:endParaRPr sz="3200" b="1" dirty="0"/>
          </a:p>
        </p:txBody>
      </p:sp>
      <p:sp>
        <p:nvSpPr>
          <p:cNvPr id="287" name="Google Shape;287;p39"/>
          <p:cNvSpPr txBox="1">
            <a:spLocks noGrp="1"/>
          </p:cNvSpPr>
          <p:nvPr>
            <p:ph type="body" idx="1"/>
          </p:nvPr>
        </p:nvSpPr>
        <p:spPr>
          <a:xfrm>
            <a:off x="311700" y="608049"/>
            <a:ext cx="8520600" cy="19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800" dirty="0">
                <a:solidFill>
                  <a:schemeClr val="accent1">
                    <a:lumMod val="50000"/>
                  </a:schemeClr>
                </a:solidFill>
              </a:rPr>
              <a:t>User comment based methods are more effective than news content based methods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" sz="2800" dirty="0" err="1">
                <a:solidFill>
                  <a:schemeClr val="accent1">
                    <a:lumMod val="50000"/>
                  </a:schemeClr>
                </a:solidFill>
              </a:rPr>
              <a:t>dEFEND</a:t>
            </a:r>
            <a:r>
              <a:rPr lang="en" sz="2800" dirty="0">
                <a:solidFill>
                  <a:schemeClr val="accent1">
                    <a:lumMod val="50000"/>
                  </a:schemeClr>
                </a:solidFill>
              </a:rPr>
              <a:t> performs the best than other methods using both news content and user comments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8" name="Google Shape;28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850" y="2543650"/>
            <a:ext cx="8700277" cy="19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9"/>
          <p:cNvSpPr txBox="1"/>
          <p:nvPr/>
        </p:nvSpPr>
        <p:spPr>
          <a:xfrm>
            <a:off x="2502706" y="4543350"/>
            <a:ext cx="1305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85C6"/>
              </a:buClr>
              <a:buSzPts val="1350"/>
              <a:buFont typeface="Sorts Mill Goudy"/>
              <a:buNone/>
            </a:pPr>
            <a:r>
              <a:rPr lang="en" sz="1350" i="0" u="none" strike="noStrike" cap="none">
                <a:solidFill>
                  <a:srgbClr val="3D85C6"/>
                </a:solidFill>
                <a:latin typeface="Calibri"/>
                <a:ea typeface="Calibri"/>
                <a:cs typeface="Calibri"/>
                <a:sym typeface="Calibri"/>
              </a:rPr>
              <a:t>News Content</a:t>
            </a:r>
            <a:endParaRPr sz="1350" i="0" u="none" strike="noStrike" cap="none">
              <a:solidFill>
                <a:srgbClr val="3D85C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9"/>
          <p:cNvSpPr txBox="1"/>
          <p:nvPr/>
        </p:nvSpPr>
        <p:spPr>
          <a:xfrm>
            <a:off x="5795531" y="4530300"/>
            <a:ext cx="2901300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350"/>
              <a:buFont typeface="Sorts Mill Goudy"/>
              <a:buNone/>
            </a:pPr>
            <a:r>
              <a:rPr lang="en" sz="135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News Content + Social Context</a:t>
            </a:r>
            <a:endParaRPr sz="135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9"/>
          <p:cNvSpPr txBox="1"/>
          <p:nvPr/>
        </p:nvSpPr>
        <p:spPr>
          <a:xfrm>
            <a:off x="5946588" y="2364119"/>
            <a:ext cx="14205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1350"/>
              <a:buFont typeface="Sorts Mill Goudy"/>
              <a:buNone/>
            </a:pPr>
            <a:r>
              <a:rPr lang="en" sz="1350" i="0" u="none" strike="noStrike" cap="none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User Comments</a:t>
            </a:r>
            <a:endParaRPr sz="1350" i="0" u="none" strike="noStrike" cap="none">
              <a:solidFill>
                <a:srgbClr val="99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9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0"/>
          <p:cNvSpPr txBox="1">
            <a:spLocks noGrp="1"/>
          </p:cNvSpPr>
          <p:nvPr>
            <p:ph type="title"/>
          </p:nvPr>
        </p:nvSpPr>
        <p:spPr>
          <a:xfrm>
            <a:off x="214264" y="-41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Evaluation Results - </a:t>
            </a:r>
            <a:r>
              <a:rPr lang="en" sz="3200" b="1" dirty="0" err="1"/>
              <a:t>Explainability</a:t>
            </a:r>
            <a:endParaRPr sz="3200" b="1" dirty="0"/>
          </a:p>
        </p:txBody>
      </p:sp>
      <p:sp>
        <p:nvSpPr>
          <p:cNvPr id="298" name="Google Shape;298;p40"/>
          <p:cNvSpPr txBox="1">
            <a:spLocks noGrp="1"/>
          </p:cNvSpPr>
          <p:nvPr>
            <p:ph type="body" idx="1"/>
          </p:nvPr>
        </p:nvSpPr>
        <p:spPr>
          <a:xfrm>
            <a:off x="311700" y="608049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News sentence </a:t>
            </a:r>
            <a:r>
              <a:rPr lang="en" sz="2600" dirty="0" err="1">
                <a:solidFill>
                  <a:schemeClr val="accent1">
                    <a:lumMod val="50000"/>
                  </a:schemeClr>
                </a:solidFill>
              </a:rPr>
              <a:t>explainability</a:t>
            </a: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: the degree of check-worthy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Ground truth: obtained with </a:t>
            </a:r>
            <a:r>
              <a:rPr lang="en" sz="2600" dirty="0" err="1">
                <a:solidFill>
                  <a:schemeClr val="accent1">
                    <a:lumMod val="50000"/>
                  </a:schemeClr>
                </a:solidFill>
              </a:rPr>
              <a:t>ClaimBuster</a:t>
            </a: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 [1]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sz="2600" dirty="0" err="1">
                <a:solidFill>
                  <a:schemeClr val="accent1">
                    <a:lumMod val="50000"/>
                  </a:schemeClr>
                </a:solidFill>
              </a:rPr>
              <a:t>dEFEND</a:t>
            </a: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 can achieve better performance to capture more check-worthy sentences than HAN and random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With the increase of window size n, the MAP performances increase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Amazon Mechanical Turk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accent1">
                    <a:lumMod val="50000"/>
                  </a:schemeClr>
                </a:solidFill>
              </a:rPr>
              <a:t>used on user comments</a:t>
            </a:r>
            <a:endParaRPr sz="26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9" name="Google Shape;29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806526"/>
            <a:ext cx="1905000" cy="193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9864" y="2760689"/>
            <a:ext cx="1905000" cy="198004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0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1"/>
          <p:cNvSpPr txBox="1">
            <a:spLocks noGrp="1"/>
          </p:cNvSpPr>
          <p:nvPr>
            <p:ph type="title"/>
          </p:nvPr>
        </p:nvSpPr>
        <p:spPr>
          <a:xfrm>
            <a:off x="191599" y="-28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/>
              <a:t>Summary</a:t>
            </a:r>
            <a:endParaRPr sz="32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/>
          </a:p>
        </p:txBody>
      </p:sp>
      <p:sp>
        <p:nvSpPr>
          <p:cNvPr id="307" name="Google Shape;307;p41"/>
          <p:cNvSpPr txBox="1">
            <a:spLocks noGrp="1"/>
          </p:cNvSpPr>
          <p:nvPr>
            <p:ph type="body" idx="1"/>
          </p:nvPr>
        </p:nvSpPr>
        <p:spPr>
          <a:xfrm>
            <a:off x="191599" y="760449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2800" dirty="0">
                <a:solidFill>
                  <a:schemeClr val="bg2"/>
                </a:solidFill>
              </a:rPr>
              <a:t>A new framework for the novel problem of explainable fake news detection</a:t>
            </a:r>
            <a:endParaRPr sz="2800" dirty="0">
              <a:solidFill>
                <a:schemeClr val="bg2"/>
              </a:solidFill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2800" dirty="0">
                <a:solidFill>
                  <a:schemeClr val="bg2"/>
                </a:solidFill>
              </a:rPr>
              <a:t>Achieves higher accuracy than the state-of-the-art fake news detection methods</a:t>
            </a:r>
            <a:endParaRPr sz="2800" dirty="0">
              <a:solidFill>
                <a:schemeClr val="bg2"/>
              </a:solidFill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" sz="2800" dirty="0">
                <a:solidFill>
                  <a:schemeClr val="bg2"/>
                </a:solidFill>
              </a:rPr>
              <a:t>Discovers explainable news sentences and user comments to understand why news pieces are identified as fake</a:t>
            </a:r>
            <a:endParaRPr sz="2800" dirty="0">
              <a:solidFill>
                <a:schemeClr val="bg2"/>
              </a:solidFill>
            </a:endParaRPr>
          </a:p>
        </p:txBody>
      </p:sp>
      <p:sp>
        <p:nvSpPr>
          <p:cNvPr id="308" name="Google Shape;308;p41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"/>
          <p:cNvSpPr txBox="1">
            <a:spLocks noGrp="1"/>
          </p:cNvSpPr>
          <p:nvPr>
            <p:ph type="title"/>
          </p:nvPr>
        </p:nvSpPr>
        <p:spPr>
          <a:xfrm>
            <a:off x="76200" y="0"/>
            <a:ext cx="864446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3200" b="1" dirty="0">
                <a:solidFill>
                  <a:srgbClr val="002060"/>
                </a:solidFill>
              </a:rPr>
              <a:t>Recent work on Fake News Detection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21" name="Google Shape;321;p43"/>
          <p:cNvSpPr txBox="1">
            <a:spLocks noGrp="1"/>
          </p:cNvSpPr>
          <p:nvPr>
            <p:ph type="sldNum" idx="12"/>
          </p:nvPr>
        </p:nvSpPr>
        <p:spPr>
          <a:xfrm>
            <a:off x="8602200" y="4858048"/>
            <a:ext cx="5487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300"/>
              <a:buFont typeface="Calibri"/>
              <a:buNone/>
            </a:pPr>
            <a:fld id="{00000000-1234-1234-1234-123412341234}" type="slidenum">
              <a:rPr lang="en" sz="13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3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3"/>
          <p:cNvSpPr txBox="1">
            <a:spLocks noGrp="1"/>
          </p:cNvSpPr>
          <p:nvPr>
            <p:ph type="body" idx="1"/>
          </p:nvPr>
        </p:nvSpPr>
        <p:spPr>
          <a:xfrm>
            <a:off x="76200" y="738025"/>
            <a:ext cx="7000800" cy="3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6924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Char char="●"/>
            </a:pPr>
            <a:r>
              <a:rPr lang="en" sz="2040" u="sng">
                <a:solidFill>
                  <a:srgbClr val="0000FF"/>
                </a:solidFill>
                <a:hlinkClick r:id="rId3"/>
              </a:rPr>
              <a:t>Book</a:t>
            </a:r>
            <a:r>
              <a:rPr lang="en" sz="2040">
                <a:solidFill>
                  <a:srgbClr val="000000"/>
                </a:solidFill>
              </a:rPr>
              <a:t>: Detecting Fake News on Social Media</a:t>
            </a:r>
            <a:endParaRPr>
              <a:solidFill>
                <a:srgbClr val="000000"/>
              </a:solidFill>
            </a:endParaRPr>
          </a:p>
          <a:p>
            <a:pPr marL="342900" lvl="0" indent="-26924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Char char="●"/>
            </a:pPr>
            <a:r>
              <a:rPr lang="en" sz="2040" u="sng">
                <a:solidFill>
                  <a:srgbClr val="0000FF"/>
                </a:solidFill>
                <a:hlinkClick r:id="rId4"/>
              </a:rPr>
              <a:t>Edited book</a:t>
            </a:r>
            <a:r>
              <a:rPr lang="en" sz="2040">
                <a:solidFill>
                  <a:srgbClr val="000000"/>
                </a:solidFill>
              </a:rPr>
              <a:t>: Misinformation, disinformation, and fake news. </a:t>
            </a:r>
            <a:endParaRPr>
              <a:solidFill>
                <a:srgbClr val="000000"/>
              </a:solidFill>
            </a:endParaRPr>
          </a:p>
          <a:p>
            <a:pPr marL="342900" lvl="0" indent="-26924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Char char="●"/>
            </a:pPr>
            <a:r>
              <a:rPr lang="en" sz="2040" u="sng">
                <a:solidFill>
                  <a:srgbClr val="0000FF"/>
                </a:solidFill>
                <a:hlinkClick r:id="rId5"/>
              </a:rPr>
              <a:t>Survey</a:t>
            </a:r>
            <a:r>
              <a:rPr lang="en" sz="2040">
                <a:solidFill>
                  <a:srgbClr val="000000"/>
                </a:solidFill>
              </a:rPr>
              <a:t>: Fake News Detection on Social Media: A Data Mining Perspective</a:t>
            </a:r>
            <a:endParaRPr>
              <a:solidFill>
                <a:srgbClr val="000000"/>
              </a:solidFill>
            </a:endParaRPr>
          </a:p>
          <a:p>
            <a:pPr marL="342900" lvl="0" indent="-2857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 sz="2040">
                <a:solidFill>
                  <a:srgbClr val="000000"/>
                </a:solidFill>
              </a:rPr>
              <a:t>Data repository: FakeNewsNet, [</a:t>
            </a:r>
            <a:r>
              <a:rPr lang="en" sz="2040" u="sng">
                <a:solidFill>
                  <a:srgbClr val="0000FF"/>
                </a:solidFill>
                <a:hlinkClick r:id="rId6"/>
              </a:rPr>
              <a:t>Github</a:t>
            </a:r>
            <a:r>
              <a:rPr lang="en" sz="2040">
                <a:solidFill>
                  <a:srgbClr val="000000"/>
                </a:solidFill>
              </a:rPr>
              <a:t>], [</a:t>
            </a:r>
            <a:r>
              <a:rPr lang="en" sz="2040" u="sng">
                <a:solidFill>
                  <a:srgbClr val="0000FF"/>
                </a:solidFill>
                <a:hlinkClick r:id="rId7"/>
              </a:rPr>
              <a:t>Kaggle</a:t>
            </a:r>
            <a:r>
              <a:rPr lang="en" sz="2040">
                <a:solidFill>
                  <a:srgbClr val="000000"/>
                </a:solidFill>
              </a:rPr>
              <a:t>], [</a:t>
            </a:r>
            <a:r>
              <a:rPr lang="en" sz="2040" u="sng">
                <a:solidFill>
                  <a:srgbClr val="0000FF"/>
                </a:solidFill>
                <a:hlinkClick r:id="rId8"/>
              </a:rPr>
              <a:t>Paper</a:t>
            </a:r>
            <a:r>
              <a:rPr lang="en" sz="2040">
                <a:solidFill>
                  <a:srgbClr val="000000"/>
                </a:solidFill>
              </a:rPr>
              <a:t>]</a:t>
            </a:r>
            <a:endParaRPr>
              <a:solidFill>
                <a:srgbClr val="000000"/>
              </a:solidFill>
            </a:endParaRPr>
          </a:p>
          <a:p>
            <a:pPr marL="342900" lvl="0" indent="-26924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Char char="●"/>
            </a:pPr>
            <a:r>
              <a:rPr lang="en" sz="2040" u="sng">
                <a:solidFill>
                  <a:srgbClr val="0000FF"/>
                </a:solidFill>
                <a:hlinkClick r:id="rId9"/>
              </a:rPr>
              <a:t>Software</a:t>
            </a:r>
            <a:r>
              <a:rPr lang="en" sz="2040">
                <a:solidFill>
                  <a:srgbClr val="000000"/>
                </a:solidFill>
              </a:rPr>
              <a:t>: FakeNewsTracker</a:t>
            </a:r>
            <a:endParaRPr sz="2040">
              <a:solidFill>
                <a:srgbClr val="000000"/>
              </a:solidFill>
            </a:endParaRPr>
          </a:p>
          <a:p>
            <a:pPr marL="342900" lvl="0" indent="-26924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0"/>
              <a:buChar char="●"/>
            </a:pPr>
            <a:r>
              <a:rPr lang="en" sz="2040" u="sng">
                <a:solidFill>
                  <a:srgbClr val="0000FF"/>
                </a:solidFill>
                <a:hlinkClick r:id="rId10"/>
              </a:rPr>
              <a:t>Book chapter</a:t>
            </a:r>
            <a:r>
              <a:rPr lang="en" sz="2040">
                <a:solidFill>
                  <a:srgbClr val="000000"/>
                </a:solidFill>
              </a:rPr>
              <a:t>: Studying Fake News via Network Analysis: Detection and Mitigation</a:t>
            </a:r>
            <a:endParaRPr>
              <a:solidFill>
                <a:srgbClr val="000000"/>
              </a:solidFill>
            </a:endParaRPr>
          </a:p>
          <a:p>
            <a:pPr marL="342900" lvl="0" indent="-285750" algn="l" rtl="0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2400"/>
              <a:buChar char="●"/>
            </a:pPr>
            <a:r>
              <a:rPr lang="en" sz="2040">
                <a:solidFill>
                  <a:srgbClr val="000000"/>
                </a:solidFill>
              </a:rPr>
              <a:t>Other Publications: related publications are updated at: </a:t>
            </a:r>
            <a:r>
              <a:rPr lang="en" sz="2040" u="sng">
                <a:solidFill>
                  <a:srgbClr val="0000FF"/>
                </a:solidFill>
                <a:hlinkClick r:id="rId11"/>
              </a:rPr>
              <a:t>http://www.public.asu.edu/~skai2/</a:t>
            </a:r>
            <a:r>
              <a:rPr lang="en" sz="2040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323" name="Google Shape;323;p43" descr="A screenshot of a cell phone&#10;&#10;Description automatically generated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965925" y="1790075"/>
            <a:ext cx="1999851" cy="2466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3"/>
          <p:cNvSpPr txBox="1"/>
          <p:nvPr/>
        </p:nvSpPr>
        <p:spPr>
          <a:xfrm>
            <a:off x="6865132" y="4378427"/>
            <a:ext cx="2223600" cy="3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500"/>
              <a:buFont typeface="Calibri"/>
              <a:buNone/>
            </a:pPr>
            <a:r>
              <a:rPr lang="en" sz="15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4"/>
              </a:rPr>
              <a:t>http://dmml.asu.edu/dfn/</a:t>
            </a:r>
            <a:r>
              <a:rPr lang="en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4D3A-8651-0C4D-A8A6-870EEA6E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99" y="0"/>
            <a:ext cx="8520600" cy="572700"/>
          </a:xfrm>
        </p:spPr>
        <p:txBody>
          <a:bodyPr/>
          <a:lstStyle/>
          <a:p>
            <a:pPr algn="l"/>
            <a:r>
              <a:rPr lang="en-US" sz="3200" b="1" dirty="0">
                <a:solidFill>
                  <a:srgbClr val="002060"/>
                </a:solidFill>
              </a:rPr>
              <a:t>Acquiring and Using Knowledge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01F76-40AF-DD47-BA2E-56447DBF5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66" y="827198"/>
            <a:ext cx="8520600" cy="357547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Causal learning to acquire knowledge 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Explainable for understanding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Not specific to one domain for reuse</a:t>
            </a: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Evaluation via explanation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Enabling expert’s verification and intervention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Facilitating knowledge extraction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BCB2C-D14B-8442-BD54-F845A19608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18980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" y="713232"/>
            <a:ext cx="8977884" cy="1673352"/>
          </a:xfrm>
        </p:spPr>
        <p:txBody>
          <a:bodyPr>
            <a:normAutofit fontScale="77500" lnSpcReduction="20000"/>
          </a:bodyPr>
          <a:lstStyle/>
          <a:p>
            <a:pPr indent="-431800">
              <a:lnSpc>
                <a:spcPct val="100000"/>
              </a:lnSpc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500" dirty="0" err="1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scikit</a:t>
            </a:r>
            <a:r>
              <a:rPr lang="en-US" sz="3500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-feature – a feature selection repository in Python</a:t>
            </a:r>
          </a:p>
          <a:p>
            <a:pPr indent="-431800">
              <a:lnSpc>
                <a:spcPct val="100000"/>
              </a:lnSpc>
              <a:buClr>
                <a:schemeClr val="dk1"/>
              </a:buClr>
              <a:buSzPts val="3200"/>
              <a:buFont typeface="Calibri"/>
              <a:buChar char="•"/>
            </a:pPr>
            <a:r>
              <a:rPr lang="en-US" sz="3500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Two Recent Surveys: </a:t>
            </a:r>
          </a:p>
          <a:p>
            <a:pPr marL="25400" indent="0">
              <a:lnSpc>
                <a:spcPct val="100000"/>
              </a:lnSpc>
              <a:buClr>
                <a:schemeClr val="dk1"/>
              </a:buClr>
              <a:buSzPts val="3200"/>
              <a:buNone/>
            </a:pPr>
            <a:r>
              <a:rPr lang="en-US" sz="3500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	Learning Causality with Data: Problems &amp; Methods</a:t>
            </a:r>
          </a:p>
          <a:p>
            <a:pPr marL="25400" indent="0">
              <a:lnSpc>
                <a:spcPct val="100000"/>
              </a:lnSpc>
              <a:buClr>
                <a:schemeClr val="dk1"/>
              </a:buClr>
              <a:buSzPts val="3200"/>
              <a:buNone/>
            </a:pPr>
            <a:r>
              <a:rPr lang="en-US" sz="3500" dirty="0">
                <a:solidFill>
                  <a:srgbClr val="002060"/>
                </a:solidFill>
                <a:latin typeface="Calibri"/>
                <a:cs typeface="Calibri"/>
                <a:sym typeface="Calibri"/>
              </a:rPr>
              <a:t>	Privacy in Social Media: Identification, Mitigation,</a:t>
            </a:r>
            <a:r>
              <a:rPr lang="en-US" sz="2700" b="1" kern="1200" dirty="0">
                <a:solidFill>
                  <a:srgbClr val="00206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>
                <a:solidFill>
                  <a:srgbClr val="002060"/>
                </a:solidFill>
              </a:rPr>
              <a:t>THANKS with Repositories, Surveys, and Books</a:t>
            </a:r>
          </a:p>
        </p:txBody>
      </p:sp>
      <p:pic>
        <p:nvPicPr>
          <p:cNvPr id="4" name="Picture 2" descr="http://assets.cambridge.org/97811070/18853/cover/97811070188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7" y="2386584"/>
            <a:ext cx="1324361" cy="183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816" y="2933391"/>
            <a:ext cx="1489350" cy="180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343" y="2419348"/>
            <a:ext cx="1349311" cy="187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8915" y="2914746"/>
            <a:ext cx="1351602" cy="18004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1396" y="3033955"/>
            <a:ext cx="1324362" cy="1711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D1752A-0EE7-984B-90C6-0A0F7EFF19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3328" y="2386584"/>
            <a:ext cx="1425254" cy="21885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F2ECBF-BD5C-6048-A348-A5D38FA8AF26}"/>
              </a:ext>
            </a:extLst>
          </p:cNvPr>
          <p:cNvSpPr/>
          <p:nvPr/>
        </p:nvSpPr>
        <p:spPr>
          <a:xfrm>
            <a:off x="1273910" y="4747411"/>
            <a:ext cx="62241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http://www.public.asu.edu/~huanliu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547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CB995B-54AD-4342-819C-A26EDC45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3" y="66963"/>
            <a:ext cx="2645833" cy="54864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Call for Authors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1BCD1C-5BC9-324E-9C3E-611480A2B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826" y="0"/>
            <a:ext cx="4043884" cy="523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727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2270</TotalTime>
  <Words>1477</Words>
  <Application>Microsoft Macintosh PowerPoint</Application>
  <PresentationFormat>On-screen Show (16:9)</PresentationFormat>
  <Paragraphs>260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Poppins Medium</vt:lpstr>
      <vt:lpstr>Questrial</vt:lpstr>
      <vt:lpstr>Sorts Mill Goudy</vt:lpstr>
      <vt:lpstr>Arial</vt:lpstr>
      <vt:lpstr>Calibri</vt:lpstr>
      <vt:lpstr>Times New Roman</vt:lpstr>
      <vt:lpstr>Verdana</vt:lpstr>
      <vt:lpstr>Simple Light</vt:lpstr>
      <vt:lpstr>自定义设计方案</vt:lpstr>
      <vt:lpstr>The Need for Knowledge in Machine Learning in the Age of Big Data</vt:lpstr>
      <vt:lpstr>From AIK to AID</vt:lpstr>
      <vt:lpstr>Acquisition and Use of Knowledge  </vt:lpstr>
      <vt:lpstr>Are Prediction Robust or Reliable?</vt:lpstr>
      <vt:lpstr>Can prediction guide decision making?</vt:lpstr>
      <vt:lpstr>Additional knowledge is needed</vt:lpstr>
      <vt:lpstr>Decision can change with another causal diagram</vt:lpstr>
      <vt:lpstr>Causal Learning and Big Data</vt:lpstr>
      <vt:lpstr>Learning causality with data vs causal inference</vt:lpstr>
      <vt:lpstr>Figuring out Confounders </vt:lpstr>
      <vt:lpstr>Network Deconfounder</vt:lpstr>
      <vt:lpstr>Network Deconfounder</vt:lpstr>
      <vt:lpstr>Would Network Deconfounder make a difference </vt:lpstr>
      <vt:lpstr>Acquiring and Using Knowledge</vt:lpstr>
      <vt:lpstr>Fake News Detection – Important Application</vt:lpstr>
      <vt:lpstr>Explainable Fake News Detection </vt:lpstr>
      <vt:lpstr>Contents, Comments, and Their Relations</vt:lpstr>
      <vt:lpstr>dEFEND explains why it is fake</vt:lpstr>
      <vt:lpstr>Evaluation Results - Detection Performance</vt:lpstr>
      <vt:lpstr>Evaluation Results - Explainability</vt:lpstr>
      <vt:lpstr>Summary </vt:lpstr>
      <vt:lpstr>Recent work on Fake News Detection</vt:lpstr>
      <vt:lpstr>Acquiring and Using Knowledge</vt:lpstr>
      <vt:lpstr>THANKS with Repositories, Surveys, and Books</vt:lpstr>
      <vt:lpstr>Call for Authors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Need for Knowledge in Machine Learning in the Age of Big Data</dc:title>
  <cp:lastModifiedBy>Microsoft Office User</cp:lastModifiedBy>
  <cp:revision>154</cp:revision>
  <dcterms:modified xsi:type="dcterms:W3CDTF">2019-10-17T05:26:15Z</dcterms:modified>
</cp:coreProperties>
</file>